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1" r:id="rId2"/>
    <p:sldMasterId id="2147483723" r:id="rId3"/>
    <p:sldMasterId id="2147483843" r:id="rId4"/>
  </p:sldMasterIdLst>
  <p:notesMasterIdLst>
    <p:notesMasterId r:id="rId30"/>
  </p:notesMasterIdLst>
  <p:handoutMasterIdLst>
    <p:handoutMasterId r:id="rId31"/>
  </p:handoutMasterIdLst>
  <p:sldIdLst>
    <p:sldId id="482" r:id="rId5"/>
    <p:sldId id="483" r:id="rId6"/>
    <p:sldId id="417" r:id="rId7"/>
    <p:sldId id="305" r:id="rId8"/>
    <p:sldId id="461" r:id="rId9"/>
    <p:sldId id="462" r:id="rId10"/>
    <p:sldId id="473" r:id="rId11"/>
    <p:sldId id="474" r:id="rId12"/>
    <p:sldId id="475" r:id="rId13"/>
    <p:sldId id="472" r:id="rId14"/>
    <p:sldId id="463" r:id="rId15"/>
    <p:sldId id="467" r:id="rId16"/>
    <p:sldId id="477" r:id="rId17"/>
    <p:sldId id="478" r:id="rId18"/>
    <p:sldId id="468" r:id="rId19"/>
    <p:sldId id="480" r:id="rId20"/>
    <p:sldId id="479" r:id="rId21"/>
    <p:sldId id="469" r:id="rId22"/>
    <p:sldId id="476" r:id="rId23"/>
    <p:sldId id="470" r:id="rId24"/>
    <p:sldId id="471" r:id="rId25"/>
    <p:sldId id="485" r:id="rId26"/>
    <p:sldId id="488" r:id="rId27"/>
    <p:sldId id="489" r:id="rId28"/>
    <p:sldId id="487" r:id="rId29"/>
  </p:sldIdLst>
  <p:sldSz cx="12192000" cy="6858000"/>
  <p:notesSz cx="10234613" cy="70993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7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B81A3A"/>
    <a:srgbClr val="FF0000"/>
    <a:srgbClr val="A0C092"/>
    <a:srgbClr val="CCFFCC"/>
    <a:srgbClr val="9ECB7F"/>
    <a:srgbClr val="97DDBC"/>
    <a:srgbClr val="8FBAE1"/>
    <a:srgbClr val="98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8" autoAdjust="0"/>
    <p:restoredTop sz="96314" autoAdjust="0"/>
  </p:normalViewPr>
  <p:slideViewPr>
    <p:cSldViewPr snapToGrid="0">
      <p:cViewPr varScale="1">
        <p:scale>
          <a:sx n="111" d="100"/>
          <a:sy n="111" d="100"/>
        </p:scale>
        <p:origin x="-5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 varScale="1">
        <p:scale>
          <a:sx n="107" d="100"/>
          <a:sy n="107" d="100"/>
        </p:scale>
        <p:origin x="1158" y="102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4965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248" y="0"/>
            <a:ext cx="4434999" cy="354965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7B527277-E030-4F94-9E48-41BA097BBD5F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6743104"/>
            <a:ext cx="4434999" cy="354965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248" y="6743104"/>
            <a:ext cx="4434999" cy="354965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559B3240-6187-484C-8ECE-A5E8A5F4427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933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198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9" cy="356198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E92B30D4-6BAD-4D5B-948D-6A733C49119D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5825"/>
            <a:ext cx="4256087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2" rIns="94745" bIns="4737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4745" tIns="47372" rIns="94745" bIns="47372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6743105"/>
            <a:ext cx="4434999" cy="356197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8" y="6743105"/>
            <a:ext cx="4434999" cy="356197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34825B65-800A-41A7-99D0-FCA25FAEF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3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5825"/>
            <a:ext cx="4256087" cy="2395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5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5825"/>
            <a:ext cx="4256087" cy="2395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8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5825"/>
            <a:ext cx="4256087" cy="2395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5825"/>
            <a:ext cx="4256087" cy="2395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8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60663" y="962025"/>
            <a:ext cx="4624387" cy="26019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444">
              <a:defRPr/>
            </a:pPr>
            <a:fld id="{62769145-0AAA-469C-BBCB-8880E4FDE371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defTabSz="947444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00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5825"/>
            <a:ext cx="4256087" cy="2395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79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5825"/>
            <a:ext cx="4256087" cy="2395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17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39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3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5825"/>
            <a:ext cx="4256087" cy="2395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6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3674-7C7A-4C0E-9895-0DCE4634025E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A7FC-A13E-41AF-834E-70F47B7D3668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06CA-3CF5-4F5F-A58A-6129D6827A5B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051" y="1196975"/>
            <a:ext cx="11137900" cy="711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27051" y="1989138"/>
            <a:ext cx="11137900" cy="41767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392A-4637-4D69-9A61-A43C707B89EC}" type="datetime1">
              <a:rPr lang="zh-CN" altLang="en-US" smtClean="0">
                <a:solidFill>
                  <a:srgbClr val="000000"/>
                </a:solidFill>
              </a:rPr>
              <a:t>2021/6/3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0BBE-01C4-45B7-A8D8-2B242E3C50F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812F-8BDB-4F89-8533-3F86265F201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8E46-FC8A-4BA4-9276-B287E692C28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14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4164-A417-4567-AB94-EB1908616B4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420A-5A94-4EED-BAE6-9FA40708048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6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7399-5D7B-4CAC-BEC8-C6039D9C2BB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F38F-5985-4A1D-9F1D-53CD77A73E1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A204-361B-4647-B22C-A571CB581DE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8E94-1DBB-4ACB-B0D3-E3DBE0E8C6E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CE38-6C43-42DB-ADB3-CB0E1D7CB0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0E50-96AE-42DE-8F78-DD581D7499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E70F-03B7-4600-B9DE-D6DE6C3C62F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F7DC-F325-41B7-8C92-36E4DF9DB38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13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4216-116E-4207-A0C7-B3FDDC362B0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595A-9A2D-4CA5-B16F-CC2B5B3CE7C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A0F57-BCA3-497A-BB85-B510D81D5E2A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0978-3E67-4E6D-9630-2666B4601C9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11F6-A7AF-4504-A968-CF0A3A47493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34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4756-C29E-4F6A-BC8B-F1AFC676C38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73F4-BF4E-4AC1-8D11-BDFEB1CFE42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7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C69F-6777-4622-A6C3-AB9E15DF31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AC14-E679-450A-A369-D5140A4DF8B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9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18F5-16A5-4674-8EAA-B0F1057CC8F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F50A-498C-4EFE-9487-7D9BAE42DA4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00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A8EA-A2B4-4436-8BFE-7D59F19AA89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8E46-FC8A-4BA4-9276-B287E692C28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17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8C6F-BFDC-444E-9D18-ABC5C11AE08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420A-5A94-4EED-BAE6-9FA40708048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82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4804-584C-4484-ADC8-F26D5A10286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F38F-5985-4A1D-9F1D-53CD77A73E1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7E61-E220-40F9-9D73-EE412C2C60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8E94-1DBB-4ACB-B0D3-E3DBE0E8C6E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1B21-0947-4E7E-8FB8-E013D6A2166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0E50-96AE-42DE-8F78-DD581D7499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48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2B2F-246F-4E98-925D-B0730414886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F7DC-F325-41B7-8C92-36E4DF9DB38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8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FCA-1C56-4BC6-B276-E153C530ED7D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C5C0-CF7B-4322-96E6-B4833B6E6E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595A-9A2D-4CA5-B16F-CC2B5B3CE7C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68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D8FA-AD57-42EE-AA2F-AB8C8C8D5D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11F6-A7AF-4504-A968-CF0A3A47493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4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130B-661B-4ADE-897B-E6698E277FD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73F4-BF4E-4AC1-8D11-BDFEB1CFE42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66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D228-3FFC-41BB-92F7-5E7A653FB7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AC14-E679-450A-A369-D5140A4DF8B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7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34AE-5420-4276-BFD6-C15CD7C2364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F50A-498C-4EFE-9487-7D9BAE42DA4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38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 userDrawn="1"/>
        </p:nvGrpSpPr>
        <p:grpSpPr>
          <a:xfrm>
            <a:off x="0" y="-6796"/>
            <a:ext cx="12192000" cy="6871591"/>
            <a:chOff x="1025860" y="0"/>
            <a:chExt cx="9144000" cy="6871590"/>
          </a:xfrm>
        </p:grpSpPr>
        <p:pic>
          <p:nvPicPr>
            <p:cNvPr id="7" name="Picture 167" descr="배겨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6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群組 7"/>
            <p:cNvGrpSpPr/>
            <p:nvPr userDrawn="1"/>
          </p:nvGrpSpPr>
          <p:grpSpPr>
            <a:xfrm>
              <a:off x="1025860" y="13590"/>
              <a:ext cx="9144000" cy="6858000"/>
              <a:chOff x="0" y="0"/>
              <a:chExt cx="9144000" cy="6858000"/>
            </a:xfrm>
          </p:grpSpPr>
          <p:grpSp>
            <p:nvGrpSpPr>
              <p:cNvPr id="9" name="群組 8"/>
              <p:cNvGrpSpPr/>
              <p:nvPr userDrawn="1"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1" name="Picture 132" descr="풀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100763"/>
                  <a:ext cx="9144000" cy="757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34" descr="구름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95488"/>
                  <a:ext cx="9144000" cy="3594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3" name="Group 138"/>
                <p:cNvGrpSpPr>
                  <a:grpSpLocks/>
                </p:cNvGrpSpPr>
                <p:nvPr userDrawn="1"/>
              </p:nvGrpSpPr>
              <p:grpSpPr bwMode="auto">
                <a:xfrm>
                  <a:off x="0" y="0"/>
                  <a:ext cx="9144000" cy="3433763"/>
                  <a:chOff x="0" y="0"/>
                  <a:chExt cx="5760" cy="2163"/>
                </a:xfrm>
              </p:grpSpPr>
              <p:pic>
                <p:nvPicPr>
                  <p:cNvPr id="16" name="Picture 136" descr="왼쪽풀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5012" cy="2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137" descr="오른잎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15" y="0"/>
                    <a:ext cx="2245" cy="12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4" name="Picture 140" descr="물결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13" y="3371850"/>
                  <a:ext cx="6780212" cy="1711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41" descr="꽃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6750" y="4437063"/>
                  <a:ext cx="2127250" cy="2420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139" descr="물방울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95" y="19270"/>
                <a:ext cx="8880475" cy="467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3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 userDrawn="1"/>
        </p:nvGrpSpPr>
        <p:grpSpPr>
          <a:xfrm>
            <a:off x="0" y="1"/>
            <a:ext cx="12192000" cy="6888899"/>
            <a:chOff x="0" y="0"/>
            <a:chExt cx="9144000" cy="6888899"/>
          </a:xfrm>
        </p:grpSpPr>
        <p:grpSp>
          <p:nvGrpSpPr>
            <p:cNvPr id="19" name="群組 18"/>
            <p:cNvGrpSpPr/>
            <p:nvPr userDrawn="1"/>
          </p:nvGrpSpPr>
          <p:grpSpPr>
            <a:xfrm>
              <a:off x="0" y="0"/>
              <a:ext cx="9144000" cy="6858000"/>
              <a:chOff x="-2772816" y="2390473"/>
              <a:chExt cx="9144000" cy="6858000"/>
            </a:xfrm>
          </p:grpSpPr>
          <p:pic>
            <p:nvPicPr>
              <p:cNvPr id="8" name="Picture 167" descr="배겨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72816" y="2390473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39" descr="물방울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72816" y="2390473"/>
                <a:ext cx="8880475" cy="467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群組 19"/>
            <p:cNvGrpSpPr/>
            <p:nvPr userDrawn="1"/>
          </p:nvGrpSpPr>
          <p:grpSpPr>
            <a:xfrm>
              <a:off x="0" y="2026387"/>
              <a:ext cx="9144000" cy="4862512"/>
              <a:chOff x="-1781968" y="2007046"/>
              <a:chExt cx="9144000" cy="4862512"/>
            </a:xfrm>
          </p:grpSpPr>
          <p:pic>
            <p:nvPicPr>
              <p:cNvPr id="12" name="Picture 132" descr="풀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81968" y="6112321"/>
                <a:ext cx="914400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34" descr="구름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81968" y="2007046"/>
                <a:ext cx="9144000" cy="359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0" descr="물결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8155" y="4239070"/>
                <a:ext cx="6780212" cy="171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Picture 141" descr="꽃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69" y="5272124"/>
            <a:ext cx="1871531" cy="15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23392" y="188640"/>
            <a:ext cx="11041227" cy="6120680"/>
            <a:chOff x="467544" y="188640"/>
            <a:chExt cx="8280920" cy="6120680"/>
          </a:xfrm>
        </p:grpSpPr>
        <p:sp>
          <p:nvSpPr>
            <p:cNvPr id="22" name="矩形 21"/>
            <p:cNvSpPr/>
            <p:nvPr userDrawn="1"/>
          </p:nvSpPr>
          <p:spPr>
            <a:xfrm>
              <a:off x="467544" y="1556792"/>
              <a:ext cx="8280920" cy="4752528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467544" y="188640"/>
              <a:ext cx="8280920" cy="1224136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28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0" y="1"/>
            <a:ext cx="12192000" cy="6888899"/>
            <a:chOff x="0" y="0"/>
            <a:chExt cx="9144000" cy="6888899"/>
          </a:xfrm>
        </p:grpSpPr>
        <p:grpSp>
          <p:nvGrpSpPr>
            <p:cNvPr id="7" name="群組 6"/>
            <p:cNvGrpSpPr/>
            <p:nvPr userDrawn="1"/>
          </p:nvGrpSpPr>
          <p:grpSpPr>
            <a:xfrm>
              <a:off x="0" y="0"/>
              <a:ext cx="9144000" cy="6858000"/>
              <a:chOff x="-2772816" y="2390473"/>
              <a:chExt cx="9144000" cy="6858000"/>
            </a:xfrm>
          </p:grpSpPr>
          <p:pic>
            <p:nvPicPr>
              <p:cNvPr id="12" name="Picture 167" descr="배겨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72816" y="2390473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39" descr="물방울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72816" y="2390473"/>
                <a:ext cx="8880475" cy="467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群組 7"/>
            <p:cNvGrpSpPr/>
            <p:nvPr userDrawn="1"/>
          </p:nvGrpSpPr>
          <p:grpSpPr>
            <a:xfrm>
              <a:off x="0" y="2026387"/>
              <a:ext cx="9144000" cy="4862512"/>
              <a:chOff x="-1781968" y="2007046"/>
              <a:chExt cx="9144000" cy="4862512"/>
            </a:xfrm>
          </p:grpSpPr>
          <p:pic>
            <p:nvPicPr>
              <p:cNvPr id="9" name="Picture 132" descr="풀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81968" y="6112321"/>
                <a:ext cx="914400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34" descr="구름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81968" y="2007046"/>
                <a:ext cx="9144000" cy="359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40" descr="물결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8155" y="4239070"/>
                <a:ext cx="6780212" cy="171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52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48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67D-32EC-465B-B35E-EAB3DA287150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31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20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60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77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94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56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5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24717" y="3500438"/>
            <a:ext cx="8447616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80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1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9D8-546C-47C2-9A26-3C5B23F08CB0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54517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0138-39AA-4FC4-AE9D-C5B231DE97DC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7DFD-9D77-46C6-987E-4EF30D5D909A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764B-D5F2-41D6-A501-6B9AD4E9A353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9FBD-0E2E-4767-A224-884DA6D937E4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E9EA-BBB9-4293-98A8-E4F3369F033C}" type="datetime1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5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301FD6-6A0C-4D67-8872-BB5BD7B0D82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2A662B-021B-4283-9A37-38ADE362F4B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171446" indent="-171446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14337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28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20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12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546F07-E0B3-496B-95DC-14EA55B40E6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2A662B-021B-4283-9A37-38ADE362F4B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171446" indent="-171446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14337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28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20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12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6F2AD74-FCA3-42A3-9043-49760DB1B98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2021/6/3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9D19097-EF84-4801-B738-6F340451A20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0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7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life.dsa.fju.edu.tw/disadvantage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hyperlink" Target="http://life.dsa.fju.edu.tw/help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2823;&#23560;&#26657;&#38498;&#24369;&#21218;&#23416;&#29983;&#21161;&#23416;&#35336;&#30059;.pdf" TargetMode="External"/><Relationship Id="rId2" Type="http://schemas.openxmlformats.org/officeDocument/2006/relationships/hyperlink" Target="http://www.dsc.fju.edu.tw/generalServices.jsp?labelID=5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rc.dsa.fju.edu.tw/secure.html" TargetMode="External"/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fe.dsa.fju.edu.tw/fee.html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772" y="4985999"/>
            <a:ext cx="1855228" cy="1855228"/>
          </a:xfrm>
          <a:prstGeom prst="rect">
            <a:avLst/>
          </a:prstGeom>
        </p:spPr>
      </p:pic>
      <p:sp>
        <p:nvSpPr>
          <p:cNvPr id="10" name="文本框 6"/>
          <p:cNvSpPr txBox="1"/>
          <p:nvPr/>
        </p:nvSpPr>
        <p:spPr>
          <a:xfrm>
            <a:off x="4214768" y="3655341"/>
            <a:ext cx="604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因應疫情紓困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措施</a:t>
            </a:r>
            <a:endParaRPr lang="zh-CN" alt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214768" y="2502816"/>
            <a:ext cx="604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>
                <a:solidFill>
                  <a:srgbClr val="B81A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輔仁大學</a:t>
            </a:r>
            <a:endParaRPr lang="zh-CN" altLang="en-US" sz="4800" b="1" dirty="0">
              <a:solidFill>
                <a:srgbClr val="B81A3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235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70051" y="113525"/>
            <a:ext cx="1415772" cy="67444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r>
              <a:rPr lang="zh-TW" altLang="en-US" sz="8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TW" sz="8000" dirty="0" smtClean="0">
                <a:solidFill>
                  <a:schemeClr val="bg1"/>
                </a:solidFill>
                <a:cs typeface="+mn-ea"/>
                <a:sym typeface="+mn-lt"/>
              </a:rPr>
              <a:t>THREE</a:t>
            </a:r>
            <a:endParaRPr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0" b="1" dirty="0" smtClean="0">
                <a:solidFill>
                  <a:srgbClr val="CBE7CB"/>
                </a:solidFill>
                <a:cs typeface="+mn-ea"/>
                <a:sym typeface="+mn-lt"/>
              </a:rPr>
              <a:t>03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81650" y="4239758"/>
            <a:ext cx="536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dirty="0" smtClean="0">
                <a:sym typeface="+mn-lt"/>
              </a:rPr>
              <a:t>弱勢學生助學計畫</a:t>
            </a:r>
            <a:endParaRPr lang="en-US" altLang="zh-CN" dirty="0"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A1A6DDB-4707-403C-A8E5-48D6EE63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0239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55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2081141"/>
            <a:ext cx="9566506" cy="389901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弱勢學生助學計畫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助學金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3894" y="2221864"/>
            <a:ext cx="9282301" cy="35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針對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家庭年所得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70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萬元以下之學生，依據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其家庭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所得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等要件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，提供助學金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，以減輕學生學雜費之負擔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有關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程序、表格填寫及相關注意事項，請依本校每學年公告弱勢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共同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助學金申請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須知辦理。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申請需知：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/>
              </a:rPr>
              <a:t>http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/>
              </a:rPr>
              <a:t>://life.dsa.fju.edu.tw/disadvantage.html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25146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日間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部承辦人 施欣儀小姐 電話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(02)2905-3101</a:t>
            </a:r>
          </a:p>
          <a:p>
            <a:pPr indent="25146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進修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部承辦人 鄔文萍小姐 電話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(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02)2905-2246</a:t>
            </a:r>
            <a:endParaRPr lang="en-US" altLang="zh-TW" sz="10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弱勢助</a:t>
            </a:r>
            <a:r>
              <a:rPr lang="zh-TW" altLang="en-US" sz="4000" b="1" dirty="0">
                <a:sym typeface="+mn-lt"/>
              </a:rPr>
              <a:t>學計畫</a:t>
            </a:r>
            <a:endParaRPr lang="en-US" altLang="zh-CN" sz="4000" b="1" dirty="0"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29" y="162488"/>
            <a:ext cx="1671638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2081141"/>
            <a:ext cx="9566506" cy="389901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弱勢學生助學計畫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生活助學金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77694" y="2440046"/>
            <a:ext cx="9282301" cy="30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提供經濟弱勢學生每月生活所需費用，核發每生每月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6,000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元之生活助學金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學期以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個月計，同學每月需進行生活服務學習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小時。每年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月受理次學期申請，請依當期公告說明辦理。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輔仁大學生活助學金實施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辦法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36195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需知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110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學年度第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學期生活助學金申請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公告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2514600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         承辦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 施欣儀小姐 電話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(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02)2905-3101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弱勢助</a:t>
            </a:r>
            <a:r>
              <a:rPr lang="zh-TW" altLang="en-US" sz="4000" b="1" dirty="0">
                <a:sym typeface="+mn-lt"/>
              </a:rPr>
              <a:t>學計畫</a:t>
            </a:r>
            <a:endParaRPr lang="en-US" altLang="zh-CN" sz="40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9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397192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4" y="0"/>
            <a:ext cx="40290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1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56" y="1"/>
            <a:ext cx="5695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2081141"/>
            <a:ext cx="9566506" cy="389901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弱勢學生助學計畫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清寒助學金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77694" y="2247685"/>
            <a:ext cx="9282301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除教育部弱勢學生助學計畫外，本校再提供「清寒助學金」，由所屬學系輔導經濟上有困難的同學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申請，核發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每生每月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6,000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元之生活助學金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學期以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個月計，同學每月需進行生活服務學習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小時。每年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月受理次學期申請，請依當期公告說明辦理。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輔仁大學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清寒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助學金實施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辦法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36195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需知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110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學年度第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學期清寒助學金申請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簡介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indent="1876425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        承辦人 施欣儀小姐 電話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(02)2905-3101</a:t>
            </a:r>
            <a:endParaRPr lang="en-US" altLang="zh-TW" sz="10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弱勢助</a:t>
            </a:r>
            <a:r>
              <a:rPr lang="zh-TW" altLang="en-US" sz="4000" b="1" dirty="0">
                <a:sym typeface="+mn-lt"/>
              </a:rPr>
              <a:t>學計畫</a:t>
            </a:r>
            <a:endParaRPr lang="en-US" altLang="zh-CN" sz="40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0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56" y="0"/>
            <a:ext cx="522857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52" y="0"/>
            <a:ext cx="521904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7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853" y="0"/>
            <a:ext cx="56571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2081141"/>
            <a:ext cx="9566506" cy="389901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弱勢學生助學計畫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緊急紓困助學金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77694" y="2593934"/>
            <a:ext cx="9282301" cy="27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對於新貧、近貧或家庭發生急難之學生，由學校依學生困難實際狀況給予補助。應於事實發生之日起三個月內提出申請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/>
              </a:rPr>
              <a:t>學生急難救助金相關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/>
              </a:rPr>
              <a:t>辦法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各項急難救助名稱簡要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sldjump"/>
              </a:rPr>
              <a:t>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indent="251460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日間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承辦人：李瑪利小姐 電話：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(02)2905-3031</a:t>
            </a:r>
          </a:p>
          <a:p>
            <a:pPr indent="251460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夜間承辦人：鄔文萍小姐 電話：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(02)2905-2246</a:t>
            </a: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弱勢助</a:t>
            </a:r>
            <a:r>
              <a:rPr lang="zh-TW" altLang="en-US" sz="4000" b="1" dirty="0">
                <a:sym typeface="+mn-lt"/>
              </a:rPr>
              <a:t>學計畫</a:t>
            </a:r>
            <a:endParaRPr lang="en-US" altLang="zh-CN" sz="4000" b="1" dirty="0"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55" y="199990"/>
            <a:ext cx="1664586" cy="16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5" y="0"/>
            <a:ext cx="5495500" cy="68578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0"/>
            <a:ext cx="5534025" cy="68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37703" y="1"/>
            <a:ext cx="7327379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095" y="4411744"/>
            <a:ext cx="1817495" cy="26344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4169" y="493041"/>
            <a:ext cx="179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438264"/>
                </a:solidFill>
                <a:cs typeface="+mn-ea"/>
                <a:sym typeface="+mn-lt"/>
              </a:rPr>
              <a:t>目</a:t>
            </a:r>
            <a:r>
              <a:rPr lang="zh-TW" altLang="en-US" sz="4800" b="1" dirty="0">
                <a:solidFill>
                  <a:srgbClr val="438264"/>
                </a:solidFill>
                <a:cs typeface="+mn-ea"/>
                <a:sym typeface="+mn-lt"/>
              </a:rPr>
              <a:t>錄</a:t>
            </a:r>
            <a:endParaRPr lang="zh-CN" altLang="en-US" sz="48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72173" y="1324038"/>
            <a:ext cx="216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438264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68734" y="2303737"/>
            <a:ext cx="6892413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US" altLang="zh-CN" sz="3400" dirty="0" smtClean="0">
                <a:solidFill>
                  <a:srgbClr val="0000FF"/>
                </a:solidFill>
                <a:cs typeface="+mn-ea"/>
                <a:sym typeface="+mn-lt"/>
              </a:rPr>
              <a:t>01 </a:t>
            </a:r>
            <a:r>
              <a:rPr lang="zh-TW" altLang="en-US" sz="3400" dirty="0" smtClean="0">
                <a:solidFill>
                  <a:srgbClr val="0000FF"/>
                </a:solidFill>
                <a:cs typeface="+mn-ea"/>
                <a:sym typeface="+mn-lt"/>
                <a:hlinkClick r:id="rId4" action="ppaction://hlinksldjump"/>
              </a:rPr>
              <a:t>高等教育</a:t>
            </a:r>
            <a:r>
              <a:rPr lang="zh-TW" altLang="en-US" sz="3400" dirty="0">
                <a:solidFill>
                  <a:srgbClr val="0000FF"/>
                </a:solidFill>
                <a:cs typeface="+mn-ea"/>
                <a:sym typeface="+mn-lt"/>
                <a:hlinkClick r:id="rId4" action="ppaction://hlinksldjump"/>
              </a:rPr>
              <a:t>深耕計畫就學協助機制</a:t>
            </a:r>
            <a:endParaRPr lang="zh-TW" altLang="en-US" sz="3400" dirty="0">
              <a:solidFill>
                <a:srgbClr val="0000FF"/>
              </a:solidFill>
              <a:cs typeface="+mn-ea"/>
              <a:sym typeface="+mn-lt"/>
            </a:endParaRPr>
          </a:p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US" altLang="zh-CN" sz="3400" dirty="0" smtClean="0">
                <a:solidFill>
                  <a:srgbClr val="0000FF"/>
                </a:solidFill>
                <a:cs typeface="+mn-ea"/>
                <a:sym typeface="+mn-lt"/>
              </a:rPr>
              <a:t>02 </a:t>
            </a:r>
            <a:r>
              <a:rPr lang="zh-TW" altLang="en-US" sz="3400" dirty="0" smtClean="0">
                <a:solidFill>
                  <a:srgbClr val="0000FF"/>
                </a:solidFill>
                <a:cs typeface="+mn-ea"/>
                <a:sym typeface="+mn-lt"/>
                <a:hlinkClick r:id="rId5" action="ppaction://hlinksldjump"/>
              </a:rPr>
              <a:t>教育部</a:t>
            </a:r>
            <a:r>
              <a:rPr lang="zh-TW" altLang="en-US" sz="3400" dirty="0">
                <a:solidFill>
                  <a:srgbClr val="0000FF"/>
                </a:solidFill>
                <a:cs typeface="+mn-ea"/>
                <a:sym typeface="+mn-lt"/>
                <a:hlinkClick r:id="rId5" action="ppaction://hlinksldjump"/>
              </a:rPr>
              <a:t>就學優待</a:t>
            </a:r>
            <a:r>
              <a:rPr lang="zh-TW" altLang="en-US" sz="3400" dirty="0" smtClean="0">
                <a:solidFill>
                  <a:srgbClr val="0000FF"/>
                </a:solidFill>
                <a:cs typeface="+mn-ea"/>
                <a:sym typeface="+mn-lt"/>
                <a:hlinkClick r:id="rId5" action="ppaction://hlinksldjump"/>
              </a:rPr>
              <a:t>減免</a:t>
            </a:r>
            <a:endParaRPr lang="en-US" altLang="zh-TW" sz="3400" dirty="0" smtClean="0">
              <a:solidFill>
                <a:srgbClr val="0000FF"/>
              </a:solidFill>
              <a:cs typeface="+mn-ea"/>
              <a:sym typeface="+mn-lt"/>
            </a:endParaRPr>
          </a:p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US" altLang="zh-CN" sz="3400" dirty="0" smtClean="0">
                <a:solidFill>
                  <a:srgbClr val="0000FF"/>
                </a:solidFill>
                <a:cs typeface="+mn-ea"/>
                <a:sym typeface="+mn-lt"/>
              </a:rPr>
              <a:t>03 </a:t>
            </a:r>
            <a:r>
              <a:rPr lang="zh-TW" altLang="en-US" sz="3400" dirty="0" smtClean="0">
                <a:solidFill>
                  <a:srgbClr val="0000FF"/>
                </a:solidFill>
                <a:cs typeface="+mn-ea"/>
                <a:sym typeface="+mn-lt"/>
                <a:hlinkClick r:id="rId6" action="ppaction://hlinksldjump"/>
              </a:rPr>
              <a:t>弱勢</a:t>
            </a:r>
            <a:r>
              <a:rPr lang="zh-TW" altLang="en-US" sz="3400" dirty="0">
                <a:solidFill>
                  <a:srgbClr val="0000FF"/>
                </a:solidFill>
                <a:cs typeface="+mn-ea"/>
                <a:sym typeface="+mn-lt"/>
                <a:hlinkClick r:id="rId6" action="ppaction://hlinksldjump"/>
              </a:rPr>
              <a:t>學生助學</a:t>
            </a:r>
            <a:r>
              <a:rPr lang="zh-TW" altLang="en-US" sz="3400" dirty="0" smtClean="0">
                <a:solidFill>
                  <a:srgbClr val="0000FF"/>
                </a:solidFill>
                <a:cs typeface="+mn-ea"/>
                <a:sym typeface="+mn-lt"/>
                <a:hlinkClick r:id="rId6" action="ppaction://hlinksldjump"/>
              </a:rPr>
              <a:t>計畫</a:t>
            </a:r>
            <a:endParaRPr lang="en-US" altLang="zh-TW" sz="3400" dirty="0">
              <a:solidFill>
                <a:srgbClr val="0000FF"/>
              </a:solidFill>
              <a:cs typeface="+mn-ea"/>
              <a:sym typeface="+mn-lt"/>
            </a:endParaRPr>
          </a:p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US" altLang="zh-CN" sz="3400" dirty="0" smtClean="0">
                <a:solidFill>
                  <a:srgbClr val="0000FF"/>
                </a:solidFill>
                <a:cs typeface="+mn-ea"/>
                <a:sym typeface="+mn-lt"/>
              </a:rPr>
              <a:t>04</a:t>
            </a:r>
            <a:r>
              <a:rPr lang="zh-TW" altLang="en-US" sz="3400" dirty="0" smtClean="0">
                <a:solidFill>
                  <a:srgbClr val="0000FF"/>
                </a:solidFill>
                <a:cs typeface="+mn-ea"/>
                <a:sym typeface="+mn-lt"/>
              </a:rPr>
              <a:t> </a:t>
            </a:r>
            <a:r>
              <a:rPr lang="zh-TW" altLang="en-US" sz="3400" dirty="0" smtClean="0">
                <a:solidFill>
                  <a:srgbClr val="92D050"/>
                </a:solidFill>
                <a:cs typeface="+mn-ea"/>
                <a:sym typeface="+mn-lt"/>
                <a:hlinkClick r:id="rId7" action="ppaction://hlinksldjump"/>
              </a:rPr>
              <a:t>校友支持資源</a:t>
            </a:r>
            <a:endParaRPr lang="zh-TW" altLang="en-US" sz="3400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10" name="图片 2" descr="5d132267d1c7a">
            <a:extLst>
              <a:ext uri="{FF2B5EF4-FFF2-40B4-BE49-F238E27FC236}">
                <a16:creationId xmlns:a16="http://schemas.microsoft.com/office/drawing/2014/main" xmlns="" id="{680CB459-49C2-4BD5-B882-8B8355ACC0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724" y="556494"/>
            <a:ext cx="5614479" cy="5745011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0B39108-B903-4316-8CD6-99D3C60A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81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1862066"/>
            <a:ext cx="9566506" cy="2632493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弱勢學生助學計畫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就學輔助</a:t>
            </a:r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專案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68169" y="1865973"/>
            <a:ext cx="9282301" cy="259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為使本校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學生不因經濟因素失學，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特提供就學輔助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專案，採學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雜費分期付款等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機制，完成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學雜費繳納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。請同學逕至生活輔導組提出申請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304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日間部承辦人：賴敏如小姐電話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29052231</a:t>
            </a:r>
          </a:p>
          <a:p>
            <a:pPr indent="3048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進修部承辦人：黃筠庭小姐電話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29052247</a:t>
            </a:r>
            <a:endParaRPr lang="en-US" altLang="zh-TW" sz="10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弱勢助</a:t>
            </a:r>
            <a:r>
              <a:rPr lang="zh-TW" altLang="en-US" sz="4000" b="1" dirty="0">
                <a:sym typeface="+mn-lt"/>
              </a:rPr>
              <a:t>學計畫</a:t>
            </a:r>
            <a:endParaRPr lang="en-US" altLang="zh-CN" sz="40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1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1791799"/>
            <a:ext cx="9566506" cy="4188354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弱勢學生助學計畫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住宿優惠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77694" y="2074561"/>
            <a:ext cx="9282301" cy="37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校內住宿：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提供低收入戶學生校內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宿舍住宿費補助及校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內宿舍優先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住宿。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/>
              </a:rPr>
              <a:t>宿舍服務中心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361950" indent="2600325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承辦人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：周立中組長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02)2905-5268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校外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住宿：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符合低收入戶、中低收入戶或大專校院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弱勢學生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助學計畫助學金補助資格之學生，若於校外住宿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，符合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申請租金補貼之條件且檢附相關文件，依其所在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區域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補貼校外住宿租金每月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1,200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元至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1,800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元。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file"/>
              </a:rPr>
              <a:t>教育部大專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 action="ppaction://hlinkfile"/>
              </a:rPr>
              <a:t>校院弱勢學生助學計畫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90925" indent="-62865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承辦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人：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李錫勳先生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02)2905-2054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弱勢助</a:t>
            </a:r>
            <a:r>
              <a:rPr lang="zh-TW" altLang="en-US" sz="4000" b="1" dirty="0">
                <a:sym typeface="+mn-lt"/>
              </a:rPr>
              <a:t>學計畫</a:t>
            </a:r>
            <a:endParaRPr lang="en-US" altLang="zh-CN" sz="40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235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70051" y="113525"/>
            <a:ext cx="1415772" cy="61923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r>
              <a:rPr lang="zh-TW" altLang="en-US" sz="8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TW" sz="8000" dirty="0" smtClean="0">
                <a:solidFill>
                  <a:schemeClr val="bg1"/>
                </a:solidFill>
                <a:cs typeface="+mn-ea"/>
                <a:sym typeface="+mn-lt"/>
              </a:rPr>
              <a:t>FOUR</a:t>
            </a:r>
            <a:endParaRPr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0" b="1" dirty="0" smtClean="0">
                <a:solidFill>
                  <a:srgbClr val="CBE7CB"/>
                </a:solidFill>
                <a:cs typeface="+mn-ea"/>
                <a:sym typeface="+mn-lt"/>
              </a:rPr>
              <a:t>04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81650" y="4239758"/>
            <a:ext cx="536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dirty="0" smtClean="0">
                <a:sym typeface="+mn-lt"/>
              </a:rPr>
              <a:t>校友支持資源</a:t>
            </a:r>
            <a:endParaRPr lang="en-US" altLang="zh-CN" dirty="0"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A1A6DDB-4707-403C-A8E5-48D6EE63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0239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10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1791798"/>
            <a:ext cx="9566506" cy="2359493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美國基金會校友</a:t>
            </a:r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捐款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配合深耕起飛計畫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2364" y="1917669"/>
            <a:ext cx="9282301" cy="20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透過全校導師瞭解班級中受疫情影響經濟困頓的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同學亦可主動向導師提出需求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由導師推薦學生申請本項補助，以確實將資源運用於需要協助的學生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補助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3000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~15,000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361950" indent="268605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承辦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人：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蔡孟芸小姐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02)2905-3779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校友資源</a:t>
            </a:r>
            <a:endParaRPr lang="en-US" altLang="zh-CN" sz="40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1791798"/>
            <a:ext cx="9566506" cy="430420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輔大黃家璧校友</a:t>
            </a:r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支持原民學生</a:t>
            </a:r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安心就學補助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34274" y="1840725"/>
            <a:ext cx="9282301" cy="369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本校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具原住民身分之大學部及研究所在學學生，因其他家境特殊、清寒或個人、家庭遭逢重大意外事故等原因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，急需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經濟資助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，可填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具「輔仁大學黃家璧校友補助原住民族學生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急難救助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金申請表」，檢附申請證明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文件提出申請。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indent="0" algn="ctr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輔仁大學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黃家璧校友補助原住民族學生急難救助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金實施要點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0" algn="ctr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輔大原民安心就學補助資訊</a:t>
            </a:r>
            <a:endParaRPr lang="en-US" alt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indent="1076325" algn="just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承辦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人：慕里諾恩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‧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達里拉旦小姐 電話：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02)2905-2029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校友資源</a:t>
            </a:r>
            <a:endParaRPr lang="en-US" altLang="zh-CN" sz="40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7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97492" t="-14547" r="-97492" b="14547"/>
          <a:stretch/>
        </p:blipFill>
        <p:spPr>
          <a:xfrm>
            <a:off x="-391532" y="-136521"/>
            <a:ext cx="489496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86" y="0"/>
            <a:ext cx="4894960" cy="6858000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60" y="0"/>
            <a:ext cx="51477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91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3021" y="658141"/>
            <a:ext cx="1415772" cy="55094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lang="zh-TW" altLang="en-US" sz="8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 smtClean="0">
                <a:solidFill>
                  <a:srgbClr val="CBE7CB"/>
                </a:solidFill>
                <a:cs typeface="+mn-ea"/>
                <a:sym typeface="+mn-lt"/>
              </a:rPr>
              <a:t>01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6545" y="3924413"/>
            <a:ext cx="6290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TW" altLang="en-US" sz="5000" dirty="0" smtClean="0">
                <a:solidFill>
                  <a:srgbClr val="438264"/>
                </a:solidFill>
                <a:cs typeface="+mn-ea"/>
                <a:sym typeface="+mn-lt"/>
              </a:rPr>
              <a:t>高等教育</a:t>
            </a:r>
            <a:r>
              <a:rPr lang="zh-TW" altLang="en-US" sz="5000" dirty="0">
                <a:solidFill>
                  <a:srgbClr val="438264"/>
                </a:solidFill>
                <a:cs typeface="+mn-ea"/>
                <a:sym typeface="+mn-lt"/>
              </a:rPr>
              <a:t>深耕</a:t>
            </a:r>
            <a:r>
              <a:rPr lang="zh-TW" altLang="en-US" sz="5000" dirty="0" smtClean="0">
                <a:solidFill>
                  <a:srgbClr val="438264"/>
                </a:solidFill>
                <a:cs typeface="+mn-ea"/>
                <a:sym typeface="+mn-lt"/>
              </a:rPr>
              <a:t>計畫</a:t>
            </a:r>
            <a:endParaRPr lang="en-US" altLang="zh-TW" sz="5000" dirty="0" smtClean="0">
              <a:solidFill>
                <a:srgbClr val="438264"/>
              </a:solidFill>
              <a:cs typeface="+mn-ea"/>
              <a:sym typeface="+mn-lt"/>
            </a:endParaRPr>
          </a:p>
          <a:p>
            <a:pPr algn="ctr">
              <a:lnSpc>
                <a:spcPts val="6000"/>
              </a:lnSpc>
            </a:pPr>
            <a:r>
              <a:rPr lang="zh-TW" altLang="en-US" sz="5000" dirty="0" smtClean="0">
                <a:solidFill>
                  <a:srgbClr val="438264"/>
                </a:solidFill>
                <a:cs typeface="+mn-ea"/>
                <a:sym typeface="+mn-lt"/>
              </a:rPr>
              <a:t>就學</a:t>
            </a:r>
            <a:r>
              <a:rPr lang="zh-TW" altLang="en-US" sz="5000" dirty="0">
                <a:solidFill>
                  <a:srgbClr val="438264"/>
                </a:solidFill>
                <a:cs typeface="+mn-ea"/>
                <a:sym typeface="+mn-lt"/>
              </a:rPr>
              <a:t>協助</a:t>
            </a:r>
            <a:r>
              <a:rPr lang="zh-TW" altLang="en-US" sz="5000" dirty="0" smtClean="0">
                <a:solidFill>
                  <a:srgbClr val="438264"/>
                </a:solidFill>
                <a:cs typeface="+mn-ea"/>
                <a:sym typeface="+mn-lt"/>
              </a:rPr>
              <a:t>機制</a:t>
            </a:r>
            <a:endParaRPr lang="en-US" altLang="zh-TW" sz="50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ED871A8-1217-49FE-8B87-854E8D00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0074" y="824621"/>
            <a:ext cx="4196012" cy="5164505"/>
          </a:xfrm>
          <a:prstGeom prst="rect">
            <a:avLst/>
          </a:prstGeom>
          <a:solidFill>
            <a:srgbClr val="FDF1E3"/>
          </a:solidFill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1800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多元學習輔導助學金：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200-300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000" b="1" dirty="0" err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hr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，每月最高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800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多元學習輔導獎勵金：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200-300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000" b="1" dirty="0" err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hr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，每月最高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800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學業成績進步獎勵金：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2,000-5,000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800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學業成績優秀獎勵金：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5,000-20,000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800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專業技能暨證照報名費補助金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實報實銷≦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800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專業技能暨證照獎勵金：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擇優獎勵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800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健康照顧補助金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600-800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8" name="矩形 7"/>
          <p:cNvSpPr/>
          <p:nvPr/>
        </p:nvSpPr>
        <p:spPr>
          <a:xfrm>
            <a:off x="3954910" y="5999416"/>
            <a:ext cx="4211739" cy="7937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承辦單位：學務處處本部</a:t>
            </a:r>
            <a:endParaRPr lang="en-US" altLang="zh-TW" sz="2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舒德樓</a:t>
            </a:r>
            <a:r>
              <a:rPr lang="en-US" altLang="zh-TW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7A8AEA4-AA7D-4987-BA97-A6AD0EB8ADFB}"/>
              </a:ext>
            </a:extLst>
          </p:cNvPr>
          <p:cNvSpPr txBox="1"/>
          <p:nvPr/>
        </p:nvSpPr>
        <p:spPr>
          <a:xfrm>
            <a:off x="8259067" y="1240119"/>
            <a:ext cx="3919488" cy="3518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低收入戶學生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中低收入戶學生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身心障礙學生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身心障礙人士子女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特殊境遇家庭子女或孫子女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原住民族學生學雜費減免資格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獲教育部弱勢助學金補助學生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 （共同助學金、生活助學金）</a:t>
            </a:r>
            <a:endParaRPr lang="en-US" altLang="zh-TW" sz="17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家庭突遭變故經學校審核通過者</a:t>
            </a:r>
          </a:p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 懷孕學生、扶養未滿</a:t>
            </a:r>
            <a:r>
              <a:rPr lang="en-US" altLang="zh-TW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歲子女之學生</a:t>
            </a:r>
          </a:p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17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4E7BB00-3563-44E2-82B2-3F04E3F7DD13}"/>
              </a:ext>
            </a:extLst>
          </p:cNvPr>
          <p:cNvSpPr txBox="1"/>
          <p:nvPr/>
        </p:nvSpPr>
        <p:spPr>
          <a:xfrm>
            <a:off x="8241731" y="824621"/>
            <a:ext cx="3919488" cy="4154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2100" b="1" spc="525" dirty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申請對象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5C7081AD-D506-4CED-BA60-D2437C9C85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804" y="4476898"/>
            <a:ext cx="2479926" cy="2479924"/>
          </a:xfrm>
          <a:prstGeom prst="rect">
            <a:avLst/>
          </a:prstGeom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D9F2D489-0E14-47E5-AEFD-CAAD717F66B7}"/>
              </a:ext>
            </a:extLst>
          </p:cNvPr>
          <p:cNvSpPr txBox="1"/>
          <p:nvPr/>
        </p:nvSpPr>
        <p:spPr>
          <a:xfrm>
            <a:off x="3815819" y="84953"/>
            <a:ext cx="53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深耕起飛</a:t>
            </a:r>
            <a:r>
              <a:rPr lang="zh-TW" altLang="en-US" sz="40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．</a:t>
            </a:r>
            <a:r>
              <a:rPr lang="zh-TW" altLang="en-US" sz="40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經典學習</a:t>
            </a:r>
            <a:endParaRPr lang="zh-CN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9996C20-7D36-405F-8635-7AEAC6B1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0C6DBA5-30D3-4DE4-AB8D-59E86D89F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" y="803129"/>
            <a:ext cx="3868602" cy="59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863E03A-D8D2-4B43-B92C-4573832064DF}"/>
              </a:ext>
            </a:extLst>
          </p:cNvPr>
          <p:cNvSpPr/>
          <p:nvPr/>
        </p:nvSpPr>
        <p:spPr>
          <a:xfrm>
            <a:off x="8503" y="249954"/>
            <a:ext cx="12304000" cy="149456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1239" y="643296"/>
            <a:ext cx="5250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深耕起飛．經典學習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BBEDBBC-D211-4777-83AC-CE2A2BAB7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61" y="337300"/>
            <a:ext cx="1319878" cy="131987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9EC58E1-E2C3-4411-BADF-9BBC7CD17293}"/>
              </a:ext>
            </a:extLst>
          </p:cNvPr>
          <p:cNvSpPr/>
          <p:nvPr/>
        </p:nvSpPr>
        <p:spPr>
          <a:xfrm>
            <a:off x="3459376" y="4351194"/>
            <a:ext cx="6363807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  <a:spcBef>
                <a:spcPts val="360"/>
              </a:spcBef>
            </a:pP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~</a:t>
            </a:r>
            <a:r>
              <a:rPr lang="zh-TW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加入《深耕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Symbol" panose="020B0502040204020203" pitchFamily="34" charset="0"/>
              </a:rPr>
              <a:t>♥</a:t>
            </a:r>
            <a:r>
              <a:rPr lang="zh-TW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Symbol" panose="020B0502040204020203" pitchFamily="34" charset="0"/>
              </a:rPr>
              <a:t>起飛</a:t>
            </a:r>
            <a:r>
              <a:rPr lang="zh-TW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》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LINE@</a:t>
            </a:r>
          </a:p>
          <a:p>
            <a:pPr algn="ctr">
              <a:lnSpc>
                <a:spcPts val="5000"/>
              </a:lnSpc>
              <a:spcBef>
                <a:spcPts val="360"/>
              </a:spcBef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輔仁大學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深耕起飛 經典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學習資訊網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23" name="圆角矩形 2">
            <a:extLst>
              <a:ext uri="{FF2B5EF4-FFF2-40B4-BE49-F238E27FC236}">
                <a16:creationId xmlns:a16="http://schemas.microsoft.com/office/drawing/2014/main" xmlns="" id="{88E923E0-B574-434C-9FA9-1E375683C22A}"/>
              </a:ext>
            </a:extLst>
          </p:cNvPr>
          <p:cNvSpPr/>
          <p:nvPr/>
        </p:nvSpPr>
        <p:spPr>
          <a:xfrm>
            <a:off x="1967022" y="1785390"/>
            <a:ext cx="8995145" cy="265850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xmlns="" id="{0DD517C8-F31A-4DDB-B286-F2634101B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621" y="5405339"/>
            <a:ext cx="1549379" cy="154937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1CF8ABC8-FCD5-45A2-A7F7-09C27827D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75" y="4511318"/>
            <a:ext cx="1105786" cy="110578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8BA5145-1034-41D7-8BCA-098568D1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1551" y="6483668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2793241E-2947-414D-BCDE-99CC181D90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r="4476"/>
          <a:stretch/>
        </p:blipFill>
        <p:spPr>
          <a:xfrm>
            <a:off x="2808323" y="1831869"/>
            <a:ext cx="7127360" cy="25656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668933" y="5916079"/>
            <a:ext cx="5747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承辦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 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侑螢小姐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(02)2905-3803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         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于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榛小姐 電話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(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02)2905-3865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E23B81A6-E662-4FCD-BFB3-65669ABC80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56" y="4548318"/>
            <a:ext cx="1031785" cy="10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235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70051" y="113525"/>
            <a:ext cx="1415772" cy="56608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r>
              <a:rPr lang="zh-TW" altLang="en-US" sz="8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TW" sz="8000" dirty="0" smtClean="0">
                <a:solidFill>
                  <a:schemeClr val="bg1"/>
                </a:solidFill>
                <a:cs typeface="+mn-ea"/>
                <a:sym typeface="+mn-lt"/>
              </a:rPr>
              <a:t>TWO</a:t>
            </a:r>
            <a:endParaRPr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0" b="1" dirty="0" smtClean="0">
                <a:solidFill>
                  <a:srgbClr val="CBE7CB"/>
                </a:solidFill>
                <a:cs typeface="+mn-ea"/>
                <a:sym typeface="+mn-lt"/>
              </a:rPr>
              <a:t>02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86376" y="4239758"/>
            <a:ext cx="5953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dirty="0">
                <a:sym typeface="+mn-lt"/>
              </a:rPr>
              <a:t>教育部就學優待減免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A1A6DDB-4707-403C-A8E5-48D6EE63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0239"/>
            <a:ext cx="2743200" cy="365125"/>
          </a:xfrm>
        </p:spPr>
        <p:txBody>
          <a:bodyPr/>
          <a:lstStyle/>
          <a:p>
            <a:fld id="{E2A644EF-8460-48BF-B9EA-F432207B163C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18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B27C0A-ABA7-4EFC-9443-F96A8EDF442C}"/>
              </a:ext>
            </a:extLst>
          </p:cNvPr>
          <p:cNvSpPr/>
          <p:nvPr/>
        </p:nvSpPr>
        <p:spPr>
          <a:xfrm flipV="1">
            <a:off x="343300" y="1120774"/>
            <a:ext cx="4476349" cy="121533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E72E212-EADA-4840-92C5-E8D403DEF48E}"/>
              </a:ext>
            </a:extLst>
          </p:cNvPr>
          <p:cNvSpPr/>
          <p:nvPr/>
        </p:nvSpPr>
        <p:spPr>
          <a:xfrm flipV="1">
            <a:off x="7839708" y="6192877"/>
            <a:ext cx="3891280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9EC7AB7D-7F0F-45E6-9A37-8C0CCF0D26E2}"/>
              </a:ext>
            </a:extLst>
          </p:cNvPr>
          <p:cNvSpPr/>
          <p:nvPr/>
        </p:nvSpPr>
        <p:spPr>
          <a:xfrm>
            <a:off x="1253894" y="2081141"/>
            <a:ext cx="9566506" cy="389901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30" y="1206469"/>
            <a:ext cx="11137900" cy="711200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教育部就學優待減免</a:t>
            </a:r>
            <a:r>
              <a:rPr lang="en-US" altLang="zh-TW" sz="28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800" b="1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特殊境遇家庭子女孫子女</a:t>
            </a:r>
            <a:endParaRPr lang="zh-TW" altLang="en-US" sz="40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617" y="24396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3894" y="2084952"/>
            <a:ext cx="9282301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0" algn="just">
              <a:lnSpc>
                <a:spcPts val="35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學校依教育部規定每學年協助軍公教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遺族等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大類學生辦理就學優待減免，對於因疫情致家庭經濟困難之同學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，可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依據「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特殊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境遇家庭扶助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2" action="ppaction://hlinksldjump"/>
              </a:rPr>
              <a:t>條例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第四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條第七點向縣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市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政府申請特殊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境遇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家庭證明文件後，檢附相關資料申請特殊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境遇家庭子女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孫子女學雜費減免。有關申請資料及注意事項，請參閱學校公告辦理。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http://life.dsa.fju.edu.tw/fee.html</a:t>
            </a:r>
            <a:endPara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314325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日間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部承辦人：許麗玲小姐電話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29053173</a:t>
            </a:r>
          </a:p>
          <a:p>
            <a:pPr indent="314325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進修部承辦人：王子函小姐電話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29053890</a:t>
            </a:r>
            <a:endParaRPr lang="en-US" altLang="zh-TW" sz="10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图片 3" descr="5d132267d1c7a">
            <a:extLst>
              <a:ext uri="{FF2B5EF4-FFF2-40B4-BE49-F238E27FC236}">
                <a16:creationId xmlns:a16="http://schemas.microsoft.com/office/drawing/2014/main" xmlns="" id="{D99DD7C3-DE3C-4FD3-B70B-84589DD02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" y="281940"/>
            <a:ext cx="1101091" cy="1101090"/>
          </a:xfrm>
          <a:prstGeom prst="rect">
            <a:avLst/>
          </a:prstGeom>
        </p:spPr>
      </p:pic>
      <p:pic>
        <p:nvPicPr>
          <p:cNvPr id="14" name="图片 4" descr="5d132267d1c7a">
            <a:extLst>
              <a:ext uri="{FF2B5EF4-FFF2-40B4-BE49-F238E27FC236}">
                <a16:creationId xmlns:a16="http://schemas.microsoft.com/office/drawing/2014/main" xmlns="" id="{6BC2FABF-62F6-41DA-9CEF-6481D78BE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595" y="5029198"/>
            <a:ext cx="1503405" cy="1503404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xmlns="" id="{33CC8634-FADC-4F3E-A8F6-CC52813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802"/>
            <a:ext cx="2743200" cy="365125"/>
          </a:xfrm>
        </p:spPr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033182" y="408181"/>
            <a:ext cx="420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rgbClr val="438264"/>
                </a:solidFill>
                <a:cs typeface="+mn-ea"/>
              </a:defRPr>
            </a:lvl1pPr>
          </a:lstStyle>
          <a:p>
            <a:r>
              <a:rPr lang="zh-TW" altLang="en-US" sz="4000" b="1" dirty="0" smtClean="0">
                <a:sym typeface="+mn-lt"/>
              </a:rPr>
              <a:t>就學優待減免</a:t>
            </a:r>
            <a:endParaRPr lang="en-US" altLang="zh-CN" sz="40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4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82" y="0"/>
            <a:ext cx="433608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群組 17"/>
          <p:cNvGrpSpPr/>
          <p:nvPr/>
        </p:nvGrpSpPr>
        <p:grpSpPr>
          <a:xfrm>
            <a:off x="1545607" y="0"/>
            <a:ext cx="4333875" cy="6858000"/>
            <a:chOff x="1545607" y="0"/>
            <a:chExt cx="4333875" cy="685800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5607" y="0"/>
              <a:ext cx="4333875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3" name="直線接點 12"/>
            <p:cNvCxnSpPr/>
            <p:nvPr/>
          </p:nvCxnSpPr>
          <p:spPr>
            <a:xfrm>
              <a:off x="1905000" y="5629275"/>
              <a:ext cx="3895725" cy="95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905000" y="5791200"/>
              <a:ext cx="3895725" cy="95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1895475" y="5953125"/>
              <a:ext cx="4762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3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50BBE-01C4-45B7-A8D8-2B242E3C50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0"/>
            <a:ext cx="43338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87" y="0"/>
            <a:ext cx="43338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80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仙人掌"/>
</p:tagLst>
</file>

<file path=ppt/theme/theme1.xml><?xml version="1.0" encoding="utf-8"?>
<a:theme xmlns:a="http://schemas.openxmlformats.org/drawingml/2006/main" name="第一PPT，www.1ppt.com">
  <a:themeElements>
    <a:clrScheme name="自訂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51F2"/>
      </a:hlink>
      <a:folHlink>
        <a:srgbClr val="0051F2"/>
      </a:folHlink>
    </a:clrScheme>
    <a:fontScheme name="33covjh0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訂設計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6072</TotalTime>
  <Words>1073</Words>
  <Application>Microsoft Office PowerPoint</Application>
  <PresentationFormat>自訂</PresentationFormat>
  <Paragraphs>122</Paragraphs>
  <Slides>25</Slides>
  <Notes>10</Notes>
  <HiddenSlides>8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第一PPT，www.1ppt.com</vt:lpstr>
      <vt:lpstr>2_自訂設計</vt:lpstr>
      <vt:lpstr>3_自訂設計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教育部就學優待減免-特殊境遇家庭子女孫子女</vt:lpstr>
      <vt:lpstr>PowerPoint 簡報</vt:lpstr>
      <vt:lpstr>PowerPoint 簡報</vt:lpstr>
      <vt:lpstr>PowerPoint 簡報</vt:lpstr>
      <vt:lpstr>弱勢學生助學計畫—助學金</vt:lpstr>
      <vt:lpstr>弱勢學生助學計畫—生活助學金</vt:lpstr>
      <vt:lpstr>PowerPoint 簡報</vt:lpstr>
      <vt:lpstr>PowerPoint 簡報</vt:lpstr>
      <vt:lpstr>弱勢學生助學計畫—清寒助學金</vt:lpstr>
      <vt:lpstr>PowerPoint 簡報</vt:lpstr>
      <vt:lpstr>PowerPoint 簡報</vt:lpstr>
      <vt:lpstr>弱勢學生助學計畫—緊急紓困助學金</vt:lpstr>
      <vt:lpstr>PowerPoint 簡報</vt:lpstr>
      <vt:lpstr>弱勢學生助學計畫—就學輔助專案</vt:lpstr>
      <vt:lpstr>弱勢學生助學計畫—住宿優惠</vt:lpstr>
      <vt:lpstr>PowerPoint 簡報</vt:lpstr>
      <vt:lpstr>美國基金會校友捐款(配合深耕起飛計畫)</vt:lpstr>
      <vt:lpstr>輔大黃家璧校友支持原民學生安心就學補助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284</cp:revision>
  <cp:lastPrinted>2021-02-23T05:16:12Z</cp:lastPrinted>
  <dcterms:created xsi:type="dcterms:W3CDTF">2019-06-26T08:38:00Z</dcterms:created>
  <dcterms:modified xsi:type="dcterms:W3CDTF">2021-06-03T05:09:35Z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