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3"/>
  </p:notesMasterIdLst>
  <p:sldIdLst>
    <p:sldId id="261" r:id="rId2"/>
  </p:sldIdLst>
  <p:sldSz cx="15122525" cy="21386800"/>
  <p:notesSz cx="6797675" cy="9928225"/>
  <p:defaultTextStyle>
    <a:defPPr>
      <a:defRPr lang="zh-TW"/>
    </a:defPPr>
    <a:lvl1pPr algn="l" defTabSz="2084946" rtl="0" fontAlgn="base">
      <a:spcBef>
        <a:spcPct val="0"/>
      </a:spcBef>
      <a:spcAft>
        <a:spcPct val="0"/>
      </a:spcAft>
      <a:defRPr kumimoji="1" sz="4100" kern="1200">
        <a:solidFill>
          <a:schemeClr val="tx1"/>
        </a:solidFill>
        <a:latin typeface="Arial" charset="0"/>
        <a:ea typeface="微軟正黑體"/>
        <a:cs typeface="微軟正黑體"/>
      </a:defRPr>
    </a:lvl1pPr>
    <a:lvl2pPr marL="1042472" indent="-585499" algn="l" defTabSz="2084946" rtl="0" fontAlgn="base">
      <a:spcBef>
        <a:spcPct val="0"/>
      </a:spcBef>
      <a:spcAft>
        <a:spcPct val="0"/>
      </a:spcAft>
      <a:defRPr kumimoji="1" sz="4100" kern="1200">
        <a:solidFill>
          <a:schemeClr val="tx1"/>
        </a:solidFill>
        <a:latin typeface="Arial" charset="0"/>
        <a:ea typeface="微軟正黑體"/>
        <a:cs typeface="微軟正黑體"/>
      </a:defRPr>
    </a:lvl2pPr>
    <a:lvl3pPr marL="2084946" indent="-1170998" algn="l" defTabSz="2084946" rtl="0" fontAlgn="base">
      <a:spcBef>
        <a:spcPct val="0"/>
      </a:spcBef>
      <a:spcAft>
        <a:spcPct val="0"/>
      </a:spcAft>
      <a:defRPr kumimoji="1" sz="4100" kern="1200">
        <a:solidFill>
          <a:schemeClr val="tx1"/>
        </a:solidFill>
        <a:latin typeface="Arial" charset="0"/>
        <a:ea typeface="微軟正黑體"/>
        <a:cs typeface="微軟正黑體"/>
      </a:defRPr>
    </a:lvl3pPr>
    <a:lvl4pPr marL="3127421" indent="-1756495" algn="l" defTabSz="2084946" rtl="0" fontAlgn="base">
      <a:spcBef>
        <a:spcPct val="0"/>
      </a:spcBef>
      <a:spcAft>
        <a:spcPct val="0"/>
      </a:spcAft>
      <a:defRPr kumimoji="1" sz="4100" kern="1200">
        <a:solidFill>
          <a:schemeClr val="tx1"/>
        </a:solidFill>
        <a:latin typeface="Arial" charset="0"/>
        <a:ea typeface="微軟正黑體"/>
        <a:cs typeface="微軟正黑體"/>
      </a:defRPr>
    </a:lvl4pPr>
    <a:lvl5pPr marL="4169891" indent="-2341994" algn="l" defTabSz="2084946" rtl="0" fontAlgn="base">
      <a:spcBef>
        <a:spcPct val="0"/>
      </a:spcBef>
      <a:spcAft>
        <a:spcPct val="0"/>
      </a:spcAft>
      <a:defRPr kumimoji="1" sz="4100" kern="1200">
        <a:solidFill>
          <a:schemeClr val="tx1"/>
        </a:solidFill>
        <a:latin typeface="Arial" charset="0"/>
        <a:ea typeface="微軟正黑體"/>
        <a:cs typeface="微軟正黑體"/>
      </a:defRPr>
    </a:lvl5pPr>
    <a:lvl6pPr marL="2284872" algn="l" defTabSz="913948" rtl="0" eaLnBrk="1" latinLnBrk="0" hangingPunct="1">
      <a:defRPr kumimoji="1" sz="4100" kern="1200">
        <a:solidFill>
          <a:schemeClr val="tx1"/>
        </a:solidFill>
        <a:latin typeface="Arial" charset="0"/>
        <a:ea typeface="微軟正黑體"/>
        <a:cs typeface="微軟正黑體"/>
      </a:defRPr>
    </a:lvl6pPr>
    <a:lvl7pPr marL="2741847" algn="l" defTabSz="913948" rtl="0" eaLnBrk="1" latinLnBrk="0" hangingPunct="1">
      <a:defRPr kumimoji="1" sz="4100" kern="1200">
        <a:solidFill>
          <a:schemeClr val="tx1"/>
        </a:solidFill>
        <a:latin typeface="Arial" charset="0"/>
        <a:ea typeface="微軟正黑體"/>
        <a:cs typeface="微軟正黑體"/>
      </a:defRPr>
    </a:lvl7pPr>
    <a:lvl8pPr marL="3198820" algn="l" defTabSz="913948" rtl="0" eaLnBrk="1" latinLnBrk="0" hangingPunct="1">
      <a:defRPr kumimoji="1" sz="4100" kern="1200">
        <a:solidFill>
          <a:schemeClr val="tx1"/>
        </a:solidFill>
        <a:latin typeface="Arial" charset="0"/>
        <a:ea typeface="微軟正黑體"/>
        <a:cs typeface="微軟正黑體"/>
      </a:defRPr>
    </a:lvl8pPr>
    <a:lvl9pPr marL="3655796" algn="l" defTabSz="913948" rtl="0" eaLnBrk="1" latinLnBrk="0" hangingPunct="1">
      <a:defRPr kumimoji="1" sz="4100" kern="1200">
        <a:solidFill>
          <a:schemeClr val="tx1"/>
        </a:solidFill>
        <a:latin typeface="Arial" charset="0"/>
        <a:ea typeface="微軟正黑體"/>
        <a:cs typeface="微軟正黑體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36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6F6F6"/>
    <a:srgbClr val="CC0000"/>
    <a:srgbClr val="F9F9F9"/>
    <a:srgbClr val="5F5F5F"/>
    <a:srgbClr val="008000"/>
    <a:srgbClr val="FFFF00"/>
    <a:srgbClr val="FF9900"/>
    <a:srgbClr val="99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>
        <p:scale>
          <a:sx n="37" d="100"/>
          <a:sy n="37" d="100"/>
        </p:scale>
        <p:origin x="-2952" y="-18"/>
      </p:cViewPr>
      <p:guideLst>
        <p:guide orient="horz" pos="6736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E3B0-40BC-4EC2-929D-005790079FD1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B336-7F10-45C5-A712-6CD3E5D1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44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B336-7F10-45C5-A712-6CD3E5D1329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37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34190" y="6643771"/>
            <a:ext cx="12854146" cy="4584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8379" y="12119186"/>
            <a:ext cx="10585768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6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3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3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CAED94-4837-41C3-9C82-A6EB0C8EFE5F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2CC9E-5563-4DA4-A268-9A1718AB8F1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0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9C7BC-1D07-4085-80A6-E5F712DF2650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91812-BCDD-4F7A-A30C-323EF4A2D28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1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133903" y="2673351"/>
            <a:ext cx="5626314" cy="569027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49714" y="2673351"/>
            <a:ext cx="16632153" cy="569027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3DB73-1E63-4A8B-9EAD-2D3FA0FF6393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B2D9E-DA20-4EAB-B693-9EF6DDF59B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96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D5175-AD8F-4447-8F7D-A2F70A48984D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2687-B146-4FB0-92C1-F12A4E68E02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46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4575" y="13743007"/>
            <a:ext cx="12854146" cy="4247656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94575" y="9064649"/>
            <a:ext cx="12854146" cy="4678361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2328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84661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2699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693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116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5397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2963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3863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B7FA7-F0FB-44FD-B3A3-59C6A8BBC3B4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029FA-89E6-45CC-8997-352A2BE069D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72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49711" y="15559889"/>
            <a:ext cx="11129234" cy="44016211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630985" y="15559889"/>
            <a:ext cx="11129232" cy="44016211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64087-B8EB-4E6D-8144-2B7FFD835069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5444C-005F-44A2-9284-5906C4D011F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41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6126" y="856464"/>
            <a:ext cx="13610273" cy="356446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6126" y="4787278"/>
            <a:ext cx="6681741" cy="199511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2328" indent="0">
              <a:buNone/>
              <a:defRPr sz="4600" b="1"/>
            </a:lvl2pPr>
            <a:lvl3pPr marL="2084661" indent="0">
              <a:buNone/>
              <a:defRPr sz="4100" b="1"/>
            </a:lvl3pPr>
            <a:lvl4pPr marL="3126990" indent="0">
              <a:buNone/>
              <a:defRPr sz="3700" b="1"/>
            </a:lvl4pPr>
            <a:lvl5pPr marL="4169320" indent="0">
              <a:buNone/>
              <a:defRPr sz="3700" b="1"/>
            </a:lvl5pPr>
            <a:lvl6pPr marL="5211649" indent="0">
              <a:buNone/>
              <a:defRPr sz="3700" b="1"/>
            </a:lvl6pPr>
            <a:lvl7pPr marL="6253979" indent="0">
              <a:buNone/>
              <a:defRPr sz="3700" b="1"/>
            </a:lvl7pPr>
            <a:lvl8pPr marL="7296310" indent="0">
              <a:buNone/>
              <a:defRPr sz="3700" b="1"/>
            </a:lvl8pPr>
            <a:lvl9pPr marL="8338638" indent="0">
              <a:buNone/>
              <a:defRPr sz="3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56126" y="6782388"/>
            <a:ext cx="6681741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682035" y="4787278"/>
            <a:ext cx="6684366" cy="199511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2328" indent="0">
              <a:buNone/>
              <a:defRPr sz="4600" b="1"/>
            </a:lvl2pPr>
            <a:lvl3pPr marL="2084661" indent="0">
              <a:buNone/>
              <a:defRPr sz="4100" b="1"/>
            </a:lvl3pPr>
            <a:lvl4pPr marL="3126990" indent="0">
              <a:buNone/>
              <a:defRPr sz="3700" b="1"/>
            </a:lvl4pPr>
            <a:lvl5pPr marL="4169320" indent="0">
              <a:buNone/>
              <a:defRPr sz="3700" b="1"/>
            </a:lvl5pPr>
            <a:lvl6pPr marL="5211649" indent="0">
              <a:buNone/>
              <a:defRPr sz="3700" b="1"/>
            </a:lvl6pPr>
            <a:lvl7pPr marL="6253979" indent="0">
              <a:buNone/>
              <a:defRPr sz="3700" b="1"/>
            </a:lvl7pPr>
            <a:lvl8pPr marL="7296310" indent="0">
              <a:buNone/>
              <a:defRPr sz="3700" b="1"/>
            </a:lvl8pPr>
            <a:lvl9pPr marL="8338638" indent="0">
              <a:buNone/>
              <a:defRPr sz="3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682035" y="6782388"/>
            <a:ext cx="6684366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2DDF72-7C14-4D66-87E5-B56759C26F25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4247A-BBEA-4AB3-9749-9B6C94B38CE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26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B613D-04EA-4DE5-A2D8-8531948C1CD1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31302-40EB-4F74-B5B0-BCD9B3B88F3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30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3CF0B-B0D3-4621-BADA-B6CE0260774C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1A29D-0F98-4660-8B4D-DB936F195C9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6132" y="851512"/>
            <a:ext cx="4975207" cy="362387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12487" y="851523"/>
            <a:ext cx="8453912" cy="18253041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6132" y="4475397"/>
            <a:ext cx="4975207" cy="14629167"/>
          </a:xfrm>
        </p:spPr>
        <p:txBody>
          <a:bodyPr/>
          <a:lstStyle>
            <a:lvl1pPr marL="0" indent="0">
              <a:buNone/>
              <a:defRPr sz="3200"/>
            </a:lvl1pPr>
            <a:lvl2pPr marL="1042328" indent="0">
              <a:buNone/>
              <a:defRPr sz="2700"/>
            </a:lvl2pPr>
            <a:lvl3pPr marL="2084661" indent="0">
              <a:buNone/>
              <a:defRPr sz="2300"/>
            </a:lvl3pPr>
            <a:lvl4pPr marL="3126990" indent="0">
              <a:buNone/>
              <a:defRPr sz="2100"/>
            </a:lvl4pPr>
            <a:lvl5pPr marL="4169320" indent="0">
              <a:buNone/>
              <a:defRPr sz="2100"/>
            </a:lvl5pPr>
            <a:lvl6pPr marL="5211649" indent="0">
              <a:buNone/>
              <a:defRPr sz="2100"/>
            </a:lvl6pPr>
            <a:lvl7pPr marL="6253979" indent="0">
              <a:buNone/>
              <a:defRPr sz="2100"/>
            </a:lvl7pPr>
            <a:lvl8pPr marL="7296310" indent="0">
              <a:buNone/>
              <a:defRPr sz="2100"/>
            </a:lvl8pPr>
            <a:lvl9pPr marL="8338638" indent="0">
              <a:buNone/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76F03-E4FE-46CE-84BC-844862AEA450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704D7-9D53-4424-95FA-B5F352343E6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86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64121" y="14970760"/>
            <a:ext cx="9073515" cy="176738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64121" y="1910950"/>
            <a:ext cx="9073515" cy="12832080"/>
          </a:xfrm>
        </p:spPr>
        <p:txBody>
          <a:bodyPr/>
          <a:lstStyle>
            <a:lvl1pPr marL="0" indent="0">
              <a:buNone/>
              <a:defRPr sz="7300"/>
            </a:lvl1pPr>
            <a:lvl2pPr marL="1042328" indent="0">
              <a:buNone/>
              <a:defRPr sz="6400"/>
            </a:lvl2pPr>
            <a:lvl3pPr marL="2084661" indent="0">
              <a:buNone/>
              <a:defRPr sz="5500"/>
            </a:lvl3pPr>
            <a:lvl4pPr marL="3126990" indent="0">
              <a:buNone/>
              <a:defRPr sz="4600"/>
            </a:lvl4pPr>
            <a:lvl5pPr marL="4169320" indent="0">
              <a:buNone/>
              <a:defRPr sz="4600"/>
            </a:lvl5pPr>
            <a:lvl6pPr marL="5211649" indent="0">
              <a:buNone/>
              <a:defRPr sz="4600"/>
            </a:lvl6pPr>
            <a:lvl7pPr marL="6253979" indent="0">
              <a:buNone/>
              <a:defRPr sz="4600"/>
            </a:lvl7pPr>
            <a:lvl8pPr marL="7296310" indent="0">
              <a:buNone/>
              <a:defRPr sz="4600"/>
            </a:lvl8pPr>
            <a:lvl9pPr marL="8338638" indent="0">
              <a:buNone/>
              <a:defRPr sz="46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964121" y="16738143"/>
            <a:ext cx="9073515" cy="2509977"/>
          </a:xfrm>
        </p:spPr>
        <p:txBody>
          <a:bodyPr/>
          <a:lstStyle>
            <a:lvl1pPr marL="0" indent="0">
              <a:buNone/>
              <a:defRPr sz="3200"/>
            </a:lvl1pPr>
            <a:lvl2pPr marL="1042328" indent="0">
              <a:buNone/>
              <a:defRPr sz="2700"/>
            </a:lvl2pPr>
            <a:lvl3pPr marL="2084661" indent="0">
              <a:buNone/>
              <a:defRPr sz="2300"/>
            </a:lvl3pPr>
            <a:lvl4pPr marL="3126990" indent="0">
              <a:buNone/>
              <a:defRPr sz="2100"/>
            </a:lvl4pPr>
            <a:lvl5pPr marL="4169320" indent="0">
              <a:buNone/>
              <a:defRPr sz="2100"/>
            </a:lvl5pPr>
            <a:lvl6pPr marL="5211649" indent="0">
              <a:buNone/>
              <a:defRPr sz="2100"/>
            </a:lvl6pPr>
            <a:lvl7pPr marL="6253979" indent="0">
              <a:buNone/>
              <a:defRPr sz="2100"/>
            </a:lvl7pPr>
            <a:lvl8pPr marL="7296310" indent="0">
              <a:buNone/>
              <a:defRPr sz="2100"/>
            </a:lvl8pPr>
            <a:lvl9pPr marL="8338638" indent="0">
              <a:buNone/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AB130-C32D-494A-A651-6AA83BAFB61E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C7CD7-5CC4-4A5F-A393-2ADCDC5F845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11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56126" y="856464"/>
            <a:ext cx="13610273" cy="3564467"/>
          </a:xfrm>
          <a:prstGeom prst="rect">
            <a:avLst/>
          </a:prstGeom>
        </p:spPr>
        <p:txBody>
          <a:bodyPr vert="horz" lIns="208463" tIns="104235" rIns="208463" bIns="10423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6126" y="4990264"/>
            <a:ext cx="13610273" cy="14114299"/>
          </a:xfrm>
          <a:prstGeom prst="rect">
            <a:avLst/>
          </a:prstGeom>
        </p:spPr>
        <p:txBody>
          <a:bodyPr vert="horz" lIns="208463" tIns="104235" rIns="208463" bIns="10423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56126" y="19822406"/>
            <a:ext cx="3528589" cy="1138649"/>
          </a:xfrm>
          <a:prstGeom prst="rect">
            <a:avLst/>
          </a:prstGeom>
        </p:spPr>
        <p:txBody>
          <a:bodyPr vert="horz" lIns="208463" tIns="104235" rIns="208463" bIns="104235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071256-605D-415D-A222-5383DA698187}" type="datetimeFigureOut">
              <a:rPr lang="zh-TW" altLang="en-US" smtClean="0"/>
              <a:pPr>
                <a:defRPr/>
              </a:pPr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166863" y="19822406"/>
            <a:ext cx="4788800" cy="1138649"/>
          </a:xfrm>
          <a:prstGeom prst="rect">
            <a:avLst/>
          </a:prstGeom>
        </p:spPr>
        <p:txBody>
          <a:bodyPr vert="horz" lIns="208463" tIns="104235" rIns="208463" bIns="104235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837811" y="19822406"/>
            <a:ext cx="3528589" cy="1138649"/>
          </a:xfrm>
          <a:prstGeom prst="rect">
            <a:avLst/>
          </a:prstGeom>
        </p:spPr>
        <p:txBody>
          <a:bodyPr vert="horz" lIns="208463" tIns="104235" rIns="208463" bIns="104235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20EA99-1B85-4DB3-BCB9-BE90549BBB0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89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defTabSz="2084661" rtl="0" eaLnBrk="1" latinLnBrk="0" hangingPunct="1">
        <a:spcBef>
          <a:spcPct val="0"/>
        </a:spcBef>
        <a:buNone/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1745" indent="-781745" algn="l" defTabSz="2084661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3788" indent="-651457" algn="l" defTabSz="2084661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5824" indent="-521165" algn="l" defTabSz="2084661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48153" indent="-521165" algn="l" defTabSz="2084661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0486" indent="-521165" algn="l" defTabSz="2084661" rtl="0" eaLnBrk="1" latinLnBrk="0" hangingPunct="1">
        <a:spcBef>
          <a:spcPct val="20000"/>
        </a:spcBef>
        <a:buFont typeface="Arial" panose="020B0604020202020204" pitchFamily="34" charset="0"/>
        <a:buChar char="»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2816" indent="-521165" algn="l" defTabSz="20846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75145" indent="-521165" algn="l" defTabSz="20846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17473" indent="-521165" algn="l" defTabSz="20846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59804" indent="-521165" algn="l" defTabSz="20846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08466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2328" algn="l" defTabSz="208466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4661" algn="l" defTabSz="208466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6990" algn="l" defTabSz="208466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69320" algn="l" defTabSz="208466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1649" algn="l" defTabSz="208466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3979" algn="l" defTabSz="208466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96310" algn="l" defTabSz="208466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38638" algn="l" defTabSz="2084661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6657" b="11451"/>
          <a:stretch/>
        </p:blipFill>
        <p:spPr>
          <a:xfrm>
            <a:off x="-28708" y="0"/>
            <a:ext cx="15198160" cy="2085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0" y="17910010"/>
            <a:ext cx="15122525" cy="3476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664556" y="1692400"/>
            <a:ext cx="1080282" cy="10737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396592" y="687190"/>
            <a:ext cx="125814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TW" altLang="en-US" sz="6400" b="1" cap="none" spc="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「生醫科技與健康產業創新</a:t>
            </a:r>
            <a:r>
              <a:rPr lang="zh-TW" altLang="en-US" sz="6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研討會」</a:t>
            </a:r>
            <a:endParaRPr lang="zh-TW" altLang="en-US" sz="6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0707" y="1767310"/>
            <a:ext cx="99072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「國際商</a:t>
            </a:r>
            <a:r>
              <a:rPr lang="zh-TW" alt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機 </a:t>
            </a:r>
            <a:r>
              <a:rPr lang="en-US" altLang="zh-TW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資金</a:t>
            </a:r>
            <a:r>
              <a:rPr lang="zh-TW" altLang="en-US" sz="6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媒合會」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735632" y="169703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暨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191418"/>
              </p:ext>
            </p:extLst>
          </p:nvPr>
        </p:nvGraphicFramePr>
        <p:xfrm>
          <a:off x="362479" y="6422391"/>
          <a:ext cx="14471591" cy="11339492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18263"/>
                <a:gridCol w="7272808"/>
                <a:gridCol w="4680520"/>
              </a:tblGrid>
              <a:tr h="434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議程時間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主講人</a:t>
                      </a:r>
                    </a:p>
                  </a:txBody>
                  <a:tcPr marL="68580" marR="68580" marT="0" marB="0" anchor="ctr"/>
                </a:tc>
              </a:tr>
              <a:tr h="625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30~13</a:t>
                      </a: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報到</a:t>
                      </a:r>
                      <a:r>
                        <a:rPr lang="en-US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國內外廠商商機交流媒合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會議主辦單位</a:t>
                      </a:r>
                    </a:p>
                  </a:txBody>
                  <a:tcPr marL="68580" marR="68580" marT="0" marB="0" anchor="ctr"/>
                </a:tc>
              </a:tr>
              <a:tr h="938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30~13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嘉賓致詞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財團法人生物技術開發中心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蕭</a:t>
                      </a:r>
                      <a:r>
                        <a:rPr lang="zh-TW" sz="28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敻</a:t>
                      </a:r>
                      <a:r>
                        <a:rPr lang="zh-TW" altLang="en-US" sz="28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8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副處長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5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40~13</a:t>
                      </a: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9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國發基金</a:t>
                      </a:r>
                      <a:r>
                        <a:rPr lang="en-US" altLang="zh-TW" sz="29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9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加強投資中小企業實施方案</a:t>
                      </a:r>
                      <a:endParaRPr lang="zh-TW" sz="29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經濟部中小企業處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投資服務辦公室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8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50~14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AMPK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活化劑的藥物開發與應用</a:t>
                      </a:r>
                    </a:p>
                    <a:p>
                      <a:r>
                        <a:rPr lang="zh-TW" altLang="zh-TW" sz="2800" b="1" u="sng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（亮點：多功能新藥研發公司）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華安醫學股份有限公司</a:t>
                      </a:r>
                    </a:p>
                    <a:p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科學長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林俊材 博士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8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10~14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天然植萃活性功效革新發明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u="sng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sz="2900" b="1" u="sng" kern="100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專利</a:t>
                      </a:r>
                      <a:r>
                        <a:rPr lang="zh-TW" sz="2900" b="1" u="sng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萃取技術於台灣農作物機能性成分</a:t>
                      </a:r>
                      <a:r>
                        <a:rPr lang="zh-TW" sz="2900" b="1" u="sng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29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喜美生技股份有限公司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李念芸 副總經理</a:t>
                      </a:r>
                    </a:p>
                  </a:txBody>
                  <a:tcPr marL="68580" marR="68580" marT="0" marB="0" anchor="ctr"/>
                </a:tc>
              </a:tr>
              <a:tr h="130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25~15</a:t>
                      </a: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00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33400" indent="-533400">
                        <a:spcAft>
                          <a:spcPts val="0"/>
                        </a:spcAft>
                      </a:pP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「香蕉機能性澱粉的技術、市場與資金」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u="sng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sz="2900" b="1" u="sng" kern="1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體重</a:t>
                      </a:r>
                      <a:r>
                        <a:rPr lang="zh-TW" sz="2900" b="1" u="sng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控制之突破性進展</a:t>
                      </a:r>
                      <a:r>
                        <a:rPr lang="zh-TW" sz="2900" b="1" u="sng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29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香蕉抗解澱粉日本發明人</a:t>
                      </a: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株</a:t>
                      </a: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林原克明 博士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00" baseline="30000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＊</a:t>
                      </a:r>
                      <a:r>
                        <a:rPr lang="zh-TW" sz="2800" b="1" kern="100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備有</a:t>
                      </a:r>
                      <a:r>
                        <a:rPr lang="zh-TW" sz="2800" b="1" kern="100" dirty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中文現場</a:t>
                      </a:r>
                      <a:r>
                        <a:rPr lang="zh-TW" sz="2800" b="1" kern="100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口譯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5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00~15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9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Coffee Break &amp; </a:t>
                      </a:r>
                      <a:r>
                        <a:rPr lang="zh-TW" sz="29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國內外廠商商機交流與茶敘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8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15~15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健康食品之肝肝相護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u="sng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sz="2900" b="1" u="sng" kern="100" dirty="0" smtClean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健康</a:t>
                      </a:r>
                      <a:r>
                        <a:rPr lang="zh-TW" sz="2900" b="1" u="sng" kern="100" dirty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食品認證肝功能之動物試驗</a:t>
                      </a:r>
                      <a:r>
                        <a:rPr lang="zh-TW" sz="2900" b="1" u="sng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29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台灣大學</a:t>
                      </a:r>
                      <a:r>
                        <a:rPr lang="en-US" altLang="zh-TW" sz="28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8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動物</a:t>
                      </a: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邱智賢 教授 </a:t>
                      </a:r>
                    </a:p>
                  </a:txBody>
                  <a:tcPr marL="68580" marR="68580" marT="0" marB="0" anchor="ctr"/>
                </a:tc>
              </a:tr>
              <a:tr h="938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35~15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台灣健康產業</a:t>
                      </a:r>
                      <a:r>
                        <a:rPr lang="en-US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--</a:t>
                      </a: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智慧養生園區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u="sng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sz="2900" b="1" u="sng" kern="1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台灣</a:t>
                      </a:r>
                      <a:r>
                        <a:rPr lang="zh-TW" sz="2900" b="1" u="sng" kern="1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老年化社會必備的未來養生村</a:t>
                      </a:r>
                      <a:r>
                        <a:rPr lang="zh-TW" sz="2900" b="1" u="sng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29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台北榮民總醫院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江秉穎 醫師</a:t>
                      </a:r>
                    </a:p>
                  </a:txBody>
                  <a:tcPr marL="68580" marR="68580" marT="0" marB="0" anchor="ctr"/>
                </a:tc>
              </a:tr>
              <a:tr h="86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55~16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05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國內外資金投資</a:t>
                      </a:r>
                      <a:r>
                        <a:rPr lang="en-US" sz="29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900" b="1" kern="1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募集</a:t>
                      </a:r>
                      <a:endParaRPr lang="zh-TW" sz="29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F-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龍燈 發言人 金保華 協理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05~16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Panel discussion</a:t>
                      </a:r>
                      <a:endParaRPr lang="zh-TW" sz="29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輔仁大學</a:t>
                      </a:r>
                      <a:r>
                        <a:rPr lang="en-US" altLang="zh-TW" sz="2800" b="1" kern="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8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醫光電中心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梁耀仁 主任</a:t>
                      </a:r>
                    </a:p>
                  </a:txBody>
                  <a:tcPr marL="68580" marR="68580" marT="0" marB="0" anchor="ctr"/>
                </a:tc>
              </a:tr>
              <a:tr h="625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25~17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國際商機</a:t>
                      </a:r>
                      <a:r>
                        <a:rPr lang="en-US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資金媒合與交流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4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b="1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2800" b="1" kern="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9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會議結束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8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60463" y="17902906"/>
            <a:ext cx="144736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主辦：                          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協辦： 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聯絡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資訊：生醫暨光電跨領域研究中心 </a:t>
            </a:r>
            <a:r>
              <a:rPr lang="en-US" altLang="zh-TW" sz="3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  02-2905-3593 </a:t>
            </a: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梁耀仁主任</a:t>
            </a:r>
            <a:endParaRPr lang="en-US" altLang="zh-TW" sz="3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報名網址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http://goo.gl/forms/LF3Jjjg2m8</a:t>
            </a:r>
            <a:endParaRPr lang="zh-TW" altLang="en-US" sz="3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5" y="434802"/>
            <a:ext cx="2097088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362478" y="3892446"/>
            <a:ext cx="14523694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2015/05/29</a:t>
            </a:r>
            <a:r>
              <a:rPr lang="zh-TW" alt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（星期五）</a:t>
            </a:r>
          </a:p>
          <a:p>
            <a:pPr algn="ctr"/>
            <a:r>
              <a:rPr lang="zh-TW" alt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臺</a:t>
            </a:r>
            <a:r>
              <a:rPr lang="zh-TW" alt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灣大學</a:t>
            </a:r>
            <a:r>
              <a:rPr lang="zh-TW" alt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國際會議中心</a:t>
            </a:r>
            <a:r>
              <a:rPr lang="en-US" altLang="zh-TW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402A</a:t>
            </a:r>
            <a:r>
              <a:rPr lang="zh-TW" alt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（</a:t>
            </a:r>
            <a:r>
              <a:rPr lang="zh-TW" alt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台北市徐州路</a:t>
            </a:r>
            <a:r>
              <a:rPr lang="en-US" altLang="zh-TW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2</a:t>
            </a:r>
            <a:r>
              <a:rPr lang="zh-TW" alt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號</a:t>
            </a:r>
            <a:r>
              <a:rPr lang="en-US" altLang="zh-TW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4</a:t>
            </a:r>
            <a:r>
              <a:rPr lang="zh-TW" alt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Stout" panose="0202090407030B020401" pitchFamily="18" charset="0"/>
                <a:ea typeface="微軟正黑體" panose="020B0604030504040204" pitchFamily="34" charset="-120"/>
              </a:rPr>
              <a:t>樓）</a:t>
            </a:r>
            <a:endParaRPr lang="zh-TW" alt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62479" y="3236100"/>
            <a:ext cx="2302078" cy="72327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地點時間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2889688" y="3605084"/>
            <a:ext cx="1188132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60462" y="5580832"/>
            <a:ext cx="2302078" cy="72327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會議議程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1" name="直線接點 40"/>
          <p:cNvCxnSpPr/>
          <p:nvPr/>
        </p:nvCxnSpPr>
        <p:spPr>
          <a:xfrm>
            <a:off x="2887671" y="5942470"/>
            <a:ext cx="1188132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622" y="17989841"/>
            <a:ext cx="5612240" cy="1155231"/>
          </a:xfrm>
          <a:prstGeom prst="rect">
            <a:avLst/>
          </a:prstGeom>
        </p:spPr>
      </p:pic>
      <p:sp>
        <p:nvSpPr>
          <p:cNvPr id="17" name="五角星形 16"/>
          <p:cNvSpPr/>
          <p:nvPr/>
        </p:nvSpPr>
        <p:spPr>
          <a:xfrm>
            <a:off x="144438" y="20300105"/>
            <a:ext cx="685402" cy="488929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22" y="19167289"/>
            <a:ext cx="2625507" cy="101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33" y="19175946"/>
            <a:ext cx="5935553" cy="112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6" t="23877" r="4138" b="26801"/>
          <a:stretch/>
        </p:blipFill>
        <p:spPr bwMode="auto">
          <a:xfrm>
            <a:off x="8929414" y="17966208"/>
            <a:ext cx="3024336" cy="11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91" y="19125342"/>
            <a:ext cx="4263415" cy="120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9073430" y="21052304"/>
            <a:ext cx="604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zh-TW" sz="1800" b="1" u="sng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註：主辦單位有權得隨時取消、終止、修改或暫停本活動。</a:t>
            </a:r>
            <a:endParaRPr lang="zh-TW" altLang="en-US" sz="1800" b="1" u="sng" dirty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7286" y="17989654"/>
            <a:ext cx="1156512" cy="11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370</Words>
  <Application>Microsoft Office PowerPoint</Application>
  <PresentationFormat>自訂</PresentationFormat>
  <Paragraphs>72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SYW</dc:creator>
  <cp:lastModifiedBy>USER</cp:lastModifiedBy>
  <cp:revision>118</cp:revision>
  <dcterms:created xsi:type="dcterms:W3CDTF">2012-05-25T06:39:49Z</dcterms:created>
  <dcterms:modified xsi:type="dcterms:W3CDTF">2015-05-19T04:10:40Z</dcterms:modified>
</cp:coreProperties>
</file>